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7" d="100"/>
          <a:sy n="17" d="100"/>
        </p:scale>
        <p:origin x="295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2727925" y="2773899"/>
            <a:ext cx="24841200" cy="5748338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91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다양한 연산기를 활용한 </a:t>
            </a:r>
            <a:r>
              <a:rPr lang="en-US" altLang="ko-KR" sz="691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PQC(Post-Quantum Cryptography)</a:t>
            </a:r>
          </a:p>
          <a:p>
            <a:pPr algn="ctr"/>
            <a:r>
              <a:rPr lang="ko-KR" altLang="en-US" sz="691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시스템 하드웨어 구현</a:t>
            </a:r>
            <a:endParaRPr lang="en-US" altLang="ko-KR" sz="691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sz="4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Seon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4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Bhin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Kim, Yong Min Park and Dong </a:t>
            </a:r>
            <a:r>
              <a:rPr lang="en-US" altLang="ko-KR" sz="4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Kyue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Kim</a:t>
            </a:r>
          </a:p>
          <a:p>
            <a:pPr algn="ctr"/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Department of Electronic Engineering, </a:t>
            </a:r>
            <a:r>
              <a:rPr lang="en-US" altLang="ko-KR" sz="4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Hanyang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University,</a:t>
            </a:r>
          </a:p>
          <a:p>
            <a:pPr algn="ctr"/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Seoul 133-710, Korea</a:t>
            </a:r>
          </a:p>
        </p:txBody>
      </p:sp>
      <p:sp>
        <p:nvSpPr>
          <p:cNvPr id="4" name="사각형: 둥근 대각선 방향 모서리 3">
            <a:extLst>
              <a:ext uri="{FF2B5EF4-FFF2-40B4-BE49-F238E27FC236}">
                <a16:creationId xmlns:a16="http://schemas.microsoft.com/office/drawing/2014/main" id="{A71DD86B-784A-4807-8646-49A3BF0BD376}"/>
              </a:ext>
            </a:extLst>
          </p:cNvPr>
          <p:cNvSpPr/>
          <p:nvPr/>
        </p:nvSpPr>
        <p:spPr>
          <a:xfrm>
            <a:off x="1466056" y="7895382"/>
            <a:ext cx="5473700" cy="1214120"/>
          </a:xfrm>
          <a:prstGeom prst="round2DiagRect">
            <a:avLst/>
          </a:prstGeom>
          <a:gradFill flip="none" rotWithShape="1">
            <a:gsLst>
              <a:gs pos="0">
                <a:srgbClr val="AED369"/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solidFill>
              <a:srgbClr val="AED3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6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73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59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46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32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319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7054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919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7" name="사각형: 둥근 대각선 방향 모서리 6">
            <a:extLst>
              <a:ext uri="{FF2B5EF4-FFF2-40B4-BE49-F238E27FC236}">
                <a16:creationId xmlns:a16="http://schemas.microsoft.com/office/drawing/2014/main" id="{9245ED38-B6B0-43A6-AB32-70D09A006252}"/>
              </a:ext>
            </a:extLst>
          </p:cNvPr>
          <p:cNvSpPr/>
          <p:nvPr/>
        </p:nvSpPr>
        <p:spPr>
          <a:xfrm>
            <a:off x="1477959" y="15872603"/>
            <a:ext cx="8638385" cy="1214120"/>
          </a:xfrm>
          <a:prstGeom prst="round2DiagRect">
            <a:avLst/>
          </a:prstGeom>
          <a:gradFill flip="none" rotWithShape="1">
            <a:gsLst>
              <a:gs pos="0">
                <a:srgbClr val="AED369"/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solidFill>
              <a:srgbClr val="AED3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6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73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59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46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32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319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7054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919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/>
              <a:t>Implementation</a:t>
            </a:r>
            <a:endParaRPr lang="ko-KR" altLang="en-US"/>
          </a:p>
        </p:txBody>
      </p:sp>
      <p:sp>
        <p:nvSpPr>
          <p:cNvPr id="10" name="사각형: 둥근 대각선 방향 모서리 9">
            <a:extLst>
              <a:ext uri="{FF2B5EF4-FFF2-40B4-BE49-F238E27FC236}">
                <a16:creationId xmlns:a16="http://schemas.microsoft.com/office/drawing/2014/main" id="{347C7C48-85B6-4AE4-AC2E-ACE5AC69FC18}"/>
              </a:ext>
            </a:extLst>
          </p:cNvPr>
          <p:cNvSpPr/>
          <p:nvPr/>
        </p:nvSpPr>
        <p:spPr>
          <a:xfrm>
            <a:off x="1466052" y="27885221"/>
            <a:ext cx="8638385" cy="1214120"/>
          </a:xfrm>
          <a:prstGeom prst="round2DiagRect">
            <a:avLst/>
          </a:prstGeom>
          <a:gradFill flip="none" rotWithShape="1">
            <a:gsLst>
              <a:gs pos="0">
                <a:srgbClr val="AED369"/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solidFill>
              <a:srgbClr val="AED3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6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73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59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46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325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3190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7054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919" algn="l" defTabSz="3507730" rtl="0" eaLnBrk="1" latinLnBrk="1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/>
              <a:t>Result</a:t>
            </a:r>
            <a:r>
              <a:rPr lang="ko-KR" altLang="en-US"/>
              <a:t> </a:t>
            </a:r>
            <a:r>
              <a:rPr lang="en-US" altLang="ko-KR"/>
              <a:t>and</a:t>
            </a:r>
            <a:r>
              <a:rPr lang="ko-KR" altLang="en-US"/>
              <a:t> </a:t>
            </a:r>
            <a:r>
              <a:rPr lang="en-US" altLang="ko-KR"/>
              <a:t>Discussion</a:t>
            </a:r>
            <a:endParaRPr lang="ko-KR" altLang="en-US"/>
          </a:p>
        </p:txBody>
      </p:sp>
      <p:sp>
        <p:nvSpPr>
          <p:cNvPr id="15" name="TextBox 48">
            <a:extLst>
              <a:ext uri="{FF2B5EF4-FFF2-40B4-BE49-F238E27FC236}">
                <a16:creationId xmlns:a16="http://schemas.microsoft.com/office/drawing/2014/main" id="{FAF3BB73-EEB4-4892-A9D0-90C186DDF208}"/>
              </a:ext>
            </a:extLst>
          </p:cNvPr>
          <p:cNvSpPr txBox="1"/>
          <p:nvPr/>
        </p:nvSpPr>
        <p:spPr>
          <a:xfrm>
            <a:off x="1145838" y="9279910"/>
            <a:ext cx="27983535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65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730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595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460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325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3190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7054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919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144000" algn="just">
              <a:buFont typeface="Arial" panose="020B0604020202020204" pitchFamily="34" charset="0"/>
              <a:buChar char="•"/>
            </a:pPr>
            <a:r>
              <a:rPr lang="en-US" altLang="ko-KR" sz="48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ko-KR" altLang="en-US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연구 배경</a:t>
            </a:r>
            <a:endParaRPr lang="en-US" altLang="ko-KR" sz="44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양자 컴퓨터가 등장하면서 기존의 암호체계가 무너질 것으로 예상한다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미국의 국립 표준 기술 연구소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(NIST)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에서 양자 내성 암호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(PQC)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공모를 진행하였고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4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개의 알고리즘이 선정되었다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양자 내성 암호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(PQC) 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하드웨어로 구현을 통해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속도와 면적을 분석하여 칩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상용화 가능성 알아본다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endParaRPr lang="ko-KR" altLang="en-US" sz="40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288000" indent="-144000" algn="just">
              <a:buFont typeface="Arial" panose="020B0604020202020204" pitchFamily="34" charset="0"/>
              <a:buChar char="•"/>
            </a:pPr>
            <a:r>
              <a:rPr lang="ko-KR" altLang="en-US" sz="48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ko-KR" altLang="en-US" sz="44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다항식 곱 연산</a:t>
            </a:r>
            <a:endParaRPr lang="en-US" altLang="ko-KR" sz="40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573750" lvl="1" indent="-285750" algn="just">
              <a:buFont typeface="나눔스퀘어OTF" panose="020B0600000101010101" pitchFamily="34" charset="-127"/>
              <a:buChar char="―"/>
            </a:pP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양자 내성 암호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(PQC)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는 공통으로 다항식 곱 연산을 사용한다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pPr marL="573750" lvl="1" indent="-285750" algn="just">
              <a:buFont typeface="나눔스퀘어OTF" panose="020B0600000101010101" pitchFamily="34" charset="-127"/>
              <a:buChar char="―"/>
            </a:pP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다항식 곱 연산의 대표적인 연산 방법으로는 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Convolution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연산과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Number Theoretic Transform(NTT) 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곱 연산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두 가지 방법이 있다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pPr marL="573750" lvl="1" indent="-285750" algn="just">
              <a:buFont typeface="나눔스퀘어OTF" panose="020B0600000101010101" pitchFamily="34" charset="-127"/>
              <a:buChar char="―"/>
            </a:pP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두 가지 방법의 효율적인 구현에 관해 연구하고자 한다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pPr marL="573750" lvl="1" indent="-285750" algn="just">
              <a:buFont typeface="나눔스퀘어OTF" panose="020B0600000101010101" pitchFamily="34" charset="-127"/>
              <a:buChar char="―"/>
            </a:pPr>
            <a:endParaRPr lang="en-US" altLang="ko-KR" sz="40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573750" lvl="1" indent="-285750" algn="just">
              <a:buFont typeface="나눔스퀘어OTF" panose="020B0600000101010101" pitchFamily="34" charset="-127"/>
              <a:buChar char="―"/>
            </a:pPr>
            <a:endParaRPr lang="en-US" altLang="ko-KR" sz="40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marL="573750" lvl="1" indent="-285750" algn="just">
              <a:buFont typeface="나눔스퀘어OTF" panose="020B0600000101010101" pitchFamily="34" charset="-127"/>
              <a:buChar char="―"/>
            </a:pPr>
            <a:endParaRPr lang="en-US" altLang="ko-KR" sz="40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48">
                <a:extLst>
                  <a:ext uri="{FF2B5EF4-FFF2-40B4-BE49-F238E27FC236}">
                    <a16:creationId xmlns:a16="http://schemas.microsoft.com/office/drawing/2014/main" id="{A4B3BBE5-B422-E955-771B-4557987CFD6C}"/>
                  </a:ext>
                </a:extLst>
              </p:cNvPr>
              <p:cNvSpPr txBox="1"/>
              <p:nvPr/>
            </p:nvSpPr>
            <p:spPr>
              <a:xfrm>
                <a:off x="1145835" y="17217320"/>
                <a:ext cx="27983535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53865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507730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261595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015460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8769325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523190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277054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4030919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32000" lvl="1" indent="-144000" algn="just">
                  <a:buFont typeface="나눔스퀘어OTF" panose="020B0600000101010101" pitchFamily="34" charset="-127"/>
                  <a:buChar char="―"/>
                </a:pP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Convolution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연산은 두 다항식의 계수를 기반으로 다항식 곱 연산을 하는 방식이다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</a:t>
                </a:r>
              </a:p>
              <a:p>
                <a:pPr marL="432000" lvl="1" indent="-144000" algn="just">
                  <a:buFont typeface="나눔스퀘어OTF" panose="020B0600000101010101" pitchFamily="34" charset="-127"/>
                  <a:buChar char="―"/>
                </a:pP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Convolution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연산은 병렬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HW </a:t>
                </a:r>
                <a:r>
                  <a:rPr lang="ko-KR" altLang="en-US" sz="4000" dirty="0" err="1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연산기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구현에 따라 </a:t>
                </a:r>
                <a14:m>
                  <m:oMath xmlns:m="http://schemas.openxmlformats.org/officeDocument/2006/math">
                    <m:r>
                      <a:rPr lang="en-US" altLang="ko-KR" sz="4000" i="1" dirty="0" smtClean="0">
                        <a:latin typeface="Cambria Math" panose="02040503050406030204" pitchFamily="18" charset="0"/>
                        <a:ea typeface="나눔스퀘어OTF" panose="020B0600000101010101" pitchFamily="34" charset="-127"/>
                      </a:rPr>
                      <m:t>𝑛</m:t>
                    </m:r>
                  </m:oMath>
                </a14:m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차 다항식의 경우 </a:t>
                </a:r>
                <a14:m>
                  <m:oMath xmlns:m="http://schemas.openxmlformats.org/officeDocument/2006/math">
                    <m:r>
                      <a:rPr lang="en-US" altLang="ko-KR" sz="4000" i="1" dirty="0" smtClean="0">
                        <a:latin typeface="Cambria Math" panose="02040503050406030204" pitchFamily="18" charset="0"/>
                        <a:ea typeface="나눔스퀘어OTF" panose="020B0600000101010101" pitchFamily="34" charset="-127"/>
                      </a:rPr>
                      <m:t>𝑛</m:t>
                    </m:r>
                  </m:oMath>
                </a14:m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clock cycles (CCs)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이 소요된다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</a:t>
                </a:r>
              </a:p>
              <a:p>
                <a:pPr marL="432000" lvl="1" indent="-144000" algn="just">
                  <a:buFont typeface="나눔스퀘어OTF" panose="020B0600000101010101" pitchFamily="34" charset="-127"/>
                  <a:buChar char="―"/>
                </a:pP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NTT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곱 연산은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NTT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를 통해 두 다항식을 변환하여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pointwise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곱의 형태 다항식 곱 연산을 하는 방식이고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pointwise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곱 이후에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Inverse NTT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를 통해 다항식을 원래의 계수 형태로 바꿔주는 과정이 필요하다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</a:t>
                </a:r>
              </a:p>
              <a:p>
                <a:pPr marL="432000" lvl="1" indent="-144000" algn="just">
                  <a:buFont typeface="나눔스퀘어OTF" panose="020B0600000101010101" pitchFamily="34" charset="-127"/>
                  <a:buChar char="―"/>
                </a:pP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NTT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곱 연산은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NTT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연산에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ko-KR" sz="4000" b="0" i="1" smtClean="0">
                            <a:latin typeface="Cambria Math" panose="02040503050406030204" pitchFamily="18" charset="0"/>
                            <a:ea typeface="나눔스퀘어OTF" panose="020B0600000101010101" pitchFamily="34" charset="-127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sz="4000" b="0" i="0" smtClean="0">
                            <a:latin typeface="Cambria Math" panose="02040503050406030204" pitchFamily="18" charset="0"/>
                            <a:ea typeface="나눔스퀘어OTF" panose="020B0600000101010101" pitchFamily="34" charset="-127"/>
                          </a:rPr>
                          <m:t>log</m:t>
                        </m:r>
                      </m:fName>
                      <m:e>
                        <m:r>
                          <a:rPr lang="en-US" altLang="ko-KR" sz="4000" b="0" i="1" smtClean="0">
                            <a:latin typeface="Cambria Math" panose="02040503050406030204" pitchFamily="18" charset="0"/>
                            <a:ea typeface="나눔스퀘어OTF" panose="020B0600000101010101" pitchFamily="34" charset="-127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CCs, pointwise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곱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연산에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1 CC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그리고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Inverse NTT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연산에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ko-KR" sz="4000" i="1">
                            <a:latin typeface="Cambria Math" panose="02040503050406030204" pitchFamily="18" charset="0"/>
                            <a:ea typeface="나눔스퀘어OTF" panose="020B0600000101010101" pitchFamily="34" charset="-127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sz="4000">
                            <a:latin typeface="Cambria Math" panose="02040503050406030204" pitchFamily="18" charset="0"/>
                            <a:ea typeface="나눔스퀘어OTF" panose="020B0600000101010101" pitchFamily="34" charset="-127"/>
                          </a:rPr>
                          <m:t>log</m:t>
                        </m:r>
                      </m:fName>
                      <m:e>
                        <m:r>
                          <a:rPr lang="en-US" altLang="ko-KR" sz="4000" i="1">
                            <a:latin typeface="Cambria Math" panose="02040503050406030204" pitchFamily="18" charset="0"/>
                            <a:ea typeface="나눔스퀘어OTF" panose="020B0600000101010101" pitchFamily="34" charset="-127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CCs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총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(1+2</a:t>
                </a:r>
                <a:r>
                  <a:rPr lang="en-US" altLang="ko-KR" sz="4000" dirty="0">
                    <a:ea typeface="나눔스퀘어OTF" panose="020B0600000101010101" pitchFamily="34" charset="-127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ko-KR" sz="4000" i="1">
                            <a:latin typeface="Cambria Math" panose="02040503050406030204" pitchFamily="18" charset="0"/>
                            <a:ea typeface="나눔스퀘어OTF" panose="020B0600000101010101" pitchFamily="34" charset="-127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sz="4000">
                            <a:latin typeface="Cambria Math" panose="02040503050406030204" pitchFamily="18" charset="0"/>
                            <a:ea typeface="나눔스퀘어OTF" panose="020B0600000101010101" pitchFamily="34" charset="-127"/>
                          </a:rPr>
                          <m:t>log</m:t>
                        </m:r>
                      </m:fName>
                      <m:e>
                        <m:r>
                          <a:rPr lang="en-US" altLang="ko-KR" sz="4000" i="1">
                            <a:latin typeface="Cambria Math" panose="02040503050406030204" pitchFamily="18" charset="0"/>
                            <a:ea typeface="나눔스퀘어OTF" panose="020B0600000101010101" pitchFamily="34" charset="-127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)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CCs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가 소요된다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</a:t>
                </a:r>
              </a:p>
            </p:txBody>
          </p:sp>
        </mc:Choice>
        <mc:Fallback xmlns="">
          <p:sp>
            <p:nvSpPr>
              <p:cNvPr id="17" name="TextBox 48">
                <a:extLst>
                  <a:ext uri="{FF2B5EF4-FFF2-40B4-BE49-F238E27FC236}">
                    <a16:creationId xmlns:a16="http://schemas.microsoft.com/office/drawing/2014/main" id="{A4B3BBE5-B422-E955-771B-4557987CFD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835" y="17217320"/>
                <a:ext cx="27983535" cy="3785652"/>
              </a:xfrm>
              <a:prstGeom prst="rect">
                <a:avLst/>
              </a:prstGeom>
              <a:blipFill>
                <a:blip r:embed="rId2"/>
                <a:stretch>
                  <a:fillRect t="-4509" r="-763" b="-59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사각형: 둥근 대각선 방향 모서리 17">
            <a:extLst>
              <a:ext uri="{FF2B5EF4-FFF2-40B4-BE49-F238E27FC236}">
                <a16:creationId xmlns:a16="http://schemas.microsoft.com/office/drawing/2014/main" id="{BB29C5EC-795D-130A-A4AD-1D21983F8656}"/>
              </a:ext>
            </a:extLst>
          </p:cNvPr>
          <p:cNvSpPr/>
          <p:nvPr/>
        </p:nvSpPr>
        <p:spPr>
          <a:xfrm>
            <a:off x="1466053" y="38925571"/>
            <a:ext cx="8638385" cy="1214120"/>
          </a:xfrm>
          <a:prstGeom prst="round2DiagRect">
            <a:avLst/>
          </a:prstGeom>
          <a:gradFill flip="none" rotWithShape="1">
            <a:gsLst>
              <a:gs pos="0">
                <a:srgbClr val="AED369"/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solidFill>
              <a:srgbClr val="AED3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Acknowledgement</a:t>
            </a:r>
            <a:endParaRPr lang="ko-KR" altLang="en-US"/>
          </a:p>
        </p:txBody>
      </p:sp>
      <p:sp>
        <p:nvSpPr>
          <p:cNvPr id="19" name="TextBox 48">
            <a:extLst>
              <a:ext uri="{FF2B5EF4-FFF2-40B4-BE49-F238E27FC236}">
                <a16:creationId xmlns:a16="http://schemas.microsoft.com/office/drawing/2014/main" id="{D129D424-6872-0536-2923-5D1B2733C601}"/>
              </a:ext>
            </a:extLst>
          </p:cNvPr>
          <p:cNvSpPr txBox="1"/>
          <p:nvPr/>
        </p:nvSpPr>
        <p:spPr>
          <a:xfrm>
            <a:off x="1145836" y="40228592"/>
            <a:ext cx="27983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65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730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595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460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325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3190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7054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919" algn="l" defTabSz="3507730" rtl="0" eaLnBrk="1" latinLnBrk="1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2000" lvl="1" indent="-144000" algn="just">
              <a:buFont typeface="나눔스퀘어OTF" panose="020B0600000101010101" pitchFamily="34" charset="-127"/>
              <a:buChar char="―"/>
            </a:pP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본 연구는 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IDEC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에서 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MPW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를 지원받아 수행하였습니다</a:t>
            </a:r>
            <a:r>
              <a:rPr lang="en-US" altLang="ko-KR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  <a:r>
              <a:rPr lang="ko-KR" altLang="en-US" sz="4000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</a:t>
            </a:r>
            <a:endParaRPr lang="en-US" altLang="ko-KR" sz="4000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D357FAE-DCE1-A72C-EC16-545D112AA528}"/>
              </a:ext>
            </a:extLst>
          </p:cNvPr>
          <p:cNvSpPr txBox="1"/>
          <p:nvPr/>
        </p:nvSpPr>
        <p:spPr>
          <a:xfrm>
            <a:off x="14245664" y="26661983"/>
            <a:ext cx="75899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000" b="1" dirty="0"/>
              <a:t>Fig</a:t>
            </a:r>
            <a:r>
              <a:rPr lang="ko-KR" altLang="en-US" sz="5000" b="1" dirty="0"/>
              <a:t> </a:t>
            </a:r>
            <a:r>
              <a:rPr lang="en-US" altLang="ko-KR" sz="5000" b="1" dirty="0"/>
              <a:t>2.</a:t>
            </a:r>
            <a:r>
              <a:rPr lang="ko-KR" altLang="en-US" sz="5000" b="1" dirty="0"/>
              <a:t> </a:t>
            </a:r>
            <a:r>
              <a:rPr lang="en-US" altLang="ko-KR" sz="5000" b="1" dirty="0"/>
              <a:t>NTT </a:t>
            </a:r>
            <a:r>
              <a:rPr lang="ko-KR" altLang="en-US" sz="5000" b="1" dirty="0"/>
              <a:t>곱</a:t>
            </a:r>
            <a:r>
              <a:rPr lang="en-US" altLang="ko-KR" sz="5000" b="1" dirty="0"/>
              <a:t> </a:t>
            </a:r>
            <a:r>
              <a:rPr lang="ko-KR" altLang="en-US" sz="5000" b="1" dirty="0"/>
              <a:t>연산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5AAC9BE-983F-5C75-90CB-8937F38CDF44}"/>
              </a:ext>
            </a:extLst>
          </p:cNvPr>
          <p:cNvSpPr txBox="1"/>
          <p:nvPr/>
        </p:nvSpPr>
        <p:spPr>
          <a:xfrm>
            <a:off x="22666125" y="26679961"/>
            <a:ext cx="75899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000" b="1" dirty="0"/>
              <a:t>Fig</a:t>
            </a:r>
            <a:r>
              <a:rPr lang="ko-KR" altLang="en-US" sz="5000" b="1" dirty="0"/>
              <a:t> </a:t>
            </a:r>
            <a:r>
              <a:rPr lang="en-US" altLang="ko-KR" sz="5000" b="1" dirty="0"/>
              <a:t>3.</a:t>
            </a:r>
            <a:r>
              <a:rPr lang="ko-KR" altLang="en-US" sz="5000" b="1" dirty="0"/>
              <a:t> </a:t>
            </a:r>
            <a:r>
              <a:rPr lang="en-US" altLang="ko-KR" sz="5000" b="1" dirty="0"/>
              <a:t>Layout</a:t>
            </a:r>
            <a:endParaRPr lang="ko-KR" altLang="en-US" sz="5000" b="1" dirty="0"/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D1E8C598-DDEE-4700-B28A-D22B2E620B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792" y="21233691"/>
            <a:ext cx="5616552" cy="5306251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17965515-2F40-4F22-8FA7-B6550928D2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2344" y="21324103"/>
            <a:ext cx="6157766" cy="5136571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BFE805C3-753C-90D2-11A1-15019C215EB6}"/>
              </a:ext>
            </a:extLst>
          </p:cNvPr>
          <p:cNvSpPr txBox="1"/>
          <p:nvPr/>
        </p:nvSpPr>
        <p:spPr>
          <a:xfrm>
            <a:off x="2153075" y="26661983"/>
            <a:ext cx="86383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000" b="1" dirty="0"/>
              <a:t>Fig</a:t>
            </a:r>
            <a:r>
              <a:rPr lang="ko-KR" altLang="en-US" sz="5000" b="1" dirty="0"/>
              <a:t> </a:t>
            </a:r>
            <a:r>
              <a:rPr lang="en-US" altLang="ko-KR" sz="5000" b="1" dirty="0"/>
              <a:t>1.</a:t>
            </a:r>
            <a:r>
              <a:rPr lang="ko-KR" altLang="en-US" sz="5000" b="1" dirty="0"/>
              <a:t> </a:t>
            </a:r>
            <a:r>
              <a:rPr lang="en-US" altLang="ko-KR" sz="5000" b="1" dirty="0"/>
              <a:t>Convolution </a:t>
            </a:r>
            <a:r>
              <a:rPr lang="ko-KR" altLang="en-US" sz="5000" b="1" dirty="0"/>
              <a:t>연산 </a:t>
            </a:r>
            <a:r>
              <a:rPr lang="en-US" altLang="ko-KR" sz="5000" b="1" dirty="0"/>
              <a:t>(X1, X2)</a:t>
            </a:r>
            <a:endParaRPr lang="ko-KR" altLang="en-US" sz="5000" b="1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23B71D2-CD7C-F26E-40CB-4B81F04768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52827" y="20810618"/>
            <a:ext cx="5616552" cy="56165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D8A32C-DDEB-CC45-5DA2-D44055C3873D}"/>
              </a:ext>
            </a:extLst>
          </p:cNvPr>
          <p:cNvSpPr txBox="1"/>
          <p:nvPr/>
        </p:nvSpPr>
        <p:spPr>
          <a:xfrm>
            <a:off x="25237274" y="22464381"/>
            <a:ext cx="16194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lvl="1" algn="ctr"/>
            <a:r>
              <a:rPr lang="en-US" altLang="ko-KR" sz="4400" b="1" dirty="0">
                <a:solidFill>
                  <a:srgbClr val="FFFF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NTT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FBC8ED-328E-6168-4784-C77E927D94DA}"/>
              </a:ext>
            </a:extLst>
          </p:cNvPr>
          <p:cNvSpPr txBox="1"/>
          <p:nvPr/>
        </p:nvSpPr>
        <p:spPr>
          <a:xfrm>
            <a:off x="26730789" y="24816804"/>
            <a:ext cx="16194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lvl="1" algn="ctr"/>
            <a:r>
              <a:rPr lang="en-US" altLang="ko-KR" sz="4400" b="1" dirty="0">
                <a:solidFill>
                  <a:srgbClr val="FFFF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X2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A96C0A-5D1B-7679-293E-433949D12DB0}"/>
              </a:ext>
            </a:extLst>
          </p:cNvPr>
          <p:cNvSpPr txBox="1"/>
          <p:nvPr/>
        </p:nvSpPr>
        <p:spPr>
          <a:xfrm>
            <a:off x="23935024" y="24818289"/>
            <a:ext cx="16194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lvl="1" algn="ctr"/>
            <a:r>
              <a:rPr lang="en-US" altLang="ko-KR" sz="4400" b="1" dirty="0">
                <a:solidFill>
                  <a:srgbClr val="FFFF00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X1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E1BAFD-FF1E-4627-088F-D06271F2C9B4}"/>
              </a:ext>
            </a:extLst>
          </p:cNvPr>
          <p:cNvSpPr txBox="1"/>
          <p:nvPr/>
        </p:nvSpPr>
        <p:spPr>
          <a:xfrm>
            <a:off x="11015456" y="38834855"/>
            <a:ext cx="75899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000" b="1" dirty="0"/>
              <a:t>Fig</a:t>
            </a:r>
            <a:r>
              <a:rPr lang="ko-KR" altLang="en-US" sz="5000" b="1" dirty="0"/>
              <a:t> </a:t>
            </a:r>
            <a:r>
              <a:rPr lang="en-US" altLang="ko-KR" sz="5000" b="1" dirty="0"/>
              <a:t>4.</a:t>
            </a:r>
            <a:r>
              <a:rPr lang="ko-KR" altLang="en-US" sz="5000" b="1" dirty="0"/>
              <a:t> </a:t>
            </a:r>
            <a:r>
              <a:rPr lang="en-US" altLang="ko-KR" sz="5000" b="1" dirty="0"/>
              <a:t>IP</a:t>
            </a:r>
            <a:r>
              <a:rPr lang="ko-KR" altLang="en-US" sz="5000" b="1" dirty="0"/>
              <a:t> 구현 결과 및 성능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48">
                <a:extLst>
                  <a:ext uri="{FF2B5EF4-FFF2-40B4-BE49-F238E27FC236}">
                    <a16:creationId xmlns:a16="http://schemas.microsoft.com/office/drawing/2014/main" id="{B5F2CFAE-502C-1166-F682-B1B5CBD6C988}"/>
                  </a:ext>
                </a:extLst>
              </p:cNvPr>
              <p:cNvSpPr txBox="1"/>
              <p:nvPr/>
            </p:nvSpPr>
            <p:spPr>
              <a:xfrm>
                <a:off x="1145834" y="29430448"/>
                <a:ext cx="27983535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53865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507730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261595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015460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8769325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523190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277054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4030919" algn="l" defTabSz="3507730" rtl="0" eaLnBrk="1" latinLnBrk="1" hangingPunct="1">
                  <a:defRPr sz="690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32000" lvl="1" indent="-144000" algn="just">
                  <a:buFont typeface="나눔스퀘어OTF" panose="020B0600000101010101" pitchFamily="34" charset="-127"/>
                  <a:buChar char="―"/>
                </a:pP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표의 결과를 통해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Convolution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연산 모듈의 성능 향상에 따라 연산 시간도 감소한 것을 볼 수 있다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</a:t>
                </a:r>
              </a:p>
              <a:p>
                <a:pPr marL="432000" lvl="1" indent="-144000" algn="just">
                  <a:buFont typeface="나눔스퀘어OTF" panose="020B0600000101010101" pitchFamily="34" charset="-127"/>
                  <a:buChar char="―"/>
                </a:pP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NTT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곱 연산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모듈이 면적은 크지만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Convolution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연산 모듈에 비해 속도가 더 빠르다는 것을 확인해 볼 수 있다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</a:t>
                </a:r>
              </a:p>
              <a:p>
                <a:pPr marL="432000" lvl="1" indent="-144000" algn="just">
                  <a:buFont typeface="나눔스퀘어OTF" panose="020B0600000101010101" pitchFamily="34" charset="-127"/>
                  <a:buChar char="―"/>
                </a:pP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다항식의 크기가 클수록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NTT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곱 연산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모듈이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Convolution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연산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모듈에 비해 더 큰 이점을 가지므로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비교적 큰 다항식들을 쓰는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PQC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에서는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NTT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곱 연산 모듈의 활용도가 높아 보인다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 </a:t>
                </a:r>
              </a:p>
              <a:p>
                <a:pPr marL="432000" lvl="1" indent="-144000" algn="just">
                  <a:buFont typeface="나눔스퀘어OTF" panose="020B0600000101010101" pitchFamily="34" charset="-127"/>
                  <a:buChar char="―"/>
                </a:pP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하지만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 NTT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곱 연산 모듈은 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PQC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에서 사용되는 소수 </a:t>
                </a:r>
                <a14:m>
                  <m:oMath xmlns:m="http://schemas.openxmlformats.org/officeDocument/2006/math">
                    <m:r>
                      <a:rPr lang="en-US" altLang="ko-KR" sz="4000" i="1" dirty="0" smtClean="0">
                        <a:latin typeface="Cambria Math" panose="02040503050406030204" pitchFamily="18" charset="0"/>
                        <a:ea typeface="나눔스퀘어OTF" panose="020B0600000101010101" pitchFamily="34" charset="-127"/>
                      </a:rPr>
                      <m:t>𝑞</m:t>
                    </m:r>
                  </m:oMath>
                </a14:m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에 따라 범용성이 달라지므로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,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이를 고려하여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 </a:t>
                </a:r>
                <a:r>
                  <a:rPr lang="ko-KR" altLang="en-US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어느 모듈을 사용할지 결정해야 한다</a:t>
                </a:r>
                <a:r>
                  <a:rPr lang="en-US" altLang="ko-KR" sz="4000" dirty="0">
                    <a:latin typeface="나눔스퀘어OTF" panose="020B0600000101010101" pitchFamily="34" charset="-127"/>
                    <a:ea typeface="나눔스퀘어OTF" panose="020B0600000101010101" pitchFamily="34" charset="-127"/>
                  </a:rPr>
                  <a:t>.</a:t>
                </a:r>
              </a:p>
            </p:txBody>
          </p:sp>
        </mc:Choice>
        <mc:Fallback xmlns="">
          <p:sp>
            <p:nvSpPr>
              <p:cNvPr id="14" name="TextBox 48">
                <a:extLst>
                  <a:ext uri="{FF2B5EF4-FFF2-40B4-BE49-F238E27FC236}">
                    <a16:creationId xmlns:a16="http://schemas.microsoft.com/office/drawing/2014/main" id="{B5F2CFAE-502C-1166-F682-B1B5CBD6C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834" y="29430448"/>
                <a:ext cx="27983535" cy="3785652"/>
              </a:xfrm>
              <a:prstGeom prst="rect">
                <a:avLst/>
              </a:prstGeom>
              <a:blipFill>
                <a:blip r:embed="rId6"/>
                <a:stretch>
                  <a:fillRect t="-4670" r="-763" b="-59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그림 22">
            <a:extLst>
              <a:ext uri="{FF2B5EF4-FFF2-40B4-BE49-F238E27FC236}">
                <a16:creationId xmlns:a16="http://schemas.microsoft.com/office/drawing/2014/main" id="{AE684F64-FFD3-45CB-4190-5B96B6858A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656046" y="22499092"/>
            <a:ext cx="10769192" cy="2702432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D30E425E-752C-7916-99B3-58BDA491BF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98165" y="32773858"/>
            <a:ext cx="16300719" cy="588573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D6CBD6D-B886-1167-215C-E3039D94A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1657" y="527427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</TotalTime>
  <Words>379</Words>
  <Application>Microsoft Office PowerPoint</Application>
  <PresentationFormat>사용자 지정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나눔스퀘어OTF</vt:lpstr>
      <vt:lpstr>Arial</vt:lpstr>
      <vt:lpstr>Calibri</vt:lpstr>
      <vt:lpstr>Calibri Light</vt:lpstr>
      <vt:lpstr>Cambria Math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박용민</cp:lastModifiedBy>
  <cp:revision>29</cp:revision>
  <dcterms:created xsi:type="dcterms:W3CDTF">2018-03-08T06:02:33Z</dcterms:created>
  <dcterms:modified xsi:type="dcterms:W3CDTF">2024-06-19T07:39:00Z</dcterms:modified>
</cp:coreProperties>
</file>